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63" r:id="rId3"/>
    <p:sldId id="365" r:id="rId4"/>
    <p:sldId id="364" r:id="rId5"/>
    <p:sldId id="366" r:id="rId6"/>
    <p:sldId id="372" r:id="rId7"/>
    <p:sldId id="373" r:id="rId8"/>
    <p:sldId id="367" r:id="rId9"/>
    <p:sldId id="375" r:id="rId10"/>
    <p:sldId id="376" r:id="rId11"/>
    <p:sldId id="374" r:id="rId12"/>
    <p:sldId id="369" r:id="rId13"/>
    <p:sldId id="368" r:id="rId14"/>
    <p:sldId id="377" r:id="rId15"/>
    <p:sldId id="362" r:id="rId16"/>
    <p:sldId id="327" r:id="rId17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1" autoAdjust="0"/>
    <p:restoredTop sz="79724" autoAdjust="0"/>
  </p:normalViewPr>
  <p:slideViewPr>
    <p:cSldViewPr>
      <p:cViewPr varScale="1">
        <p:scale>
          <a:sx n="54" d="100"/>
          <a:sy n="54" d="100"/>
        </p:scale>
        <p:origin x="169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2823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2FE-B26E-4933-89FB-D19922B8EE39}" type="datetimeFigureOut">
              <a:rPr lang="en-AU" smtClean="0"/>
              <a:t>14/10/2018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625A-644C-435C-89AD-6010A46AF4B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03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024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926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4863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5102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4251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7284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1216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9773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2748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7244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46701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92388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1168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  <a:lvl2pPr>
              <a:defRPr>
                <a:latin typeface="Arial Rounded MT Bold" panose="020F0704030504030204" pitchFamily="34" charset="0"/>
              </a:defRPr>
            </a:lvl2pPr>
            <a:lvl3pPr>
              <a:defRPr>
                <a:latin typeface="Arial Rounded MT Bold" panose="020F0704030504030204" pitchFamily="34" charset="0"/>
              </a:defRPr>
            </a:lvl3pPr>
            <a:lvl4pPr>
              <a:defRPr>
                <a:latin typeface="Arial Rounded MT Bold" panose="020F0704030504030204" pitchFamily="34" charset="0"/>
              </a:defRPr>
            </a:lvl4pPr>
            <a:lvl5pPr>
              <a:defRPr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Sons of God: </a:t>
            </a:r>
            <a:br>
              <a:rPr lang="en-AU" sz="3600" dirty="0"/>
            </a:br>
            <a:r>
              <a:rPr lang="en-AU" sz="3600" dirty="0"/>
              <a:t>In times of testing</a:t>
            </a:r>
            <a:endParaRPr lang="en-US" sz="28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  Tim 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14/10/18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B1C36-562D-4C04-B6D5-B0FC5C6C9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Previous messages…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E3496-D4EF-460B-ABDF-34FB6F115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13995"/>
          </a:xfrm>
        </p:spPr>
        <p:txBody>
          <a:bodyPr>
            <a:normAutofit/>
          </a:bodyPr>
          <a:lstStyle/>
          <a:p>
            <a:r>
              <a:rPr lang="en-AU" dirty="0"/>
              <a:t>Casting out mindsets – renew &amp; change</a:t>
            </a:r>
          </a:p>
          <a:p>
            <a:endParaRPr lang="en-AU" dirty="0"/>
          </a:p>
          <a:p>
            <a:r>
              <a:rPr lang="en-AU" dirty="0"/>
              <a:t>Our Father, My Father. Seek &amp; know Him. Our God is great and He has a plan</a:t>
            </a:r>
          </a:p>
          <a:p>
            <a:endParaRPr lang="en-AU" dirty="0"/>
          </a:p>
          <a:p>
            <a:r>
              <a:rPr lang="en-AU" dirty="0"/>
              <a:t>The end times – Know and be ready.  Times of testing - foundation (David) 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59450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A8D6AC-BAF1-4F2C-B5F5-449EF819F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24"/>
            <a:ext cx="9144000" cy="612068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330EED-3BDF-4216-A49D-67DF1E412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bg1"/>
                </a:solidFill>
              </a:rPr>
              <a:t>2 Tim 3:1-9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4DC21-4F21-409D-82A1-9D09C44D0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91269"/>
            <a:ext cx="8712968" cy="4958011"/>
          </a:xfrm>
          <a:solidFill>
            <a:schemeClr val="tx1">
              <a:alpha val="25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3000" baseline="30000" dirty="0">
                <a:solidFill>
                  <a:schemeClr val="bg1"/>
                </a:solidFill>
              </a:rPr>
              <a:t>1</a:t>
            </a:r>
            <a:r>
              <a:rPr lang="en-AU" sz="3000" dirty="0">
                <a:solidFill>
                  <a:schemeClr val="bg1"/>
                </a:solidFill>
              </a:rPr>
              <a:t>But know this, that </a:t>
            </a:r>
            <a:r>
              <a:rPr lang="en-AU" sz="3000" u="sng" dirty="0">
                <a:solidFill>
                  <a:schemeClr val="bg1"/>
                </a:solidFill>
              </a:rPr>
              <a:t>in the last days</a:t>
            </a:r>
            <a:r>
              <a:rPr lang="en-AU" sz="3000" dirty="0">
                <a:solidFill>
                  <a:schemeClr val="bg1"/>
                </a:solidFill>
              </a:rPr>
              <a:t> perilous times will come: </a:t>
            </a:r>
            <a:r>
              <a:rPr lang="en-AU" sz="3000" baseline="30000" dirty="0">
                <a:solidFill>
                  <a:schemeClr val="bg1"/>
                </a:solidFill>
              </a:rPr>
              <a:t>2 </a:t>
            </a:r>
            <a:r>
              <a:rPr lang="en-AU" sz="3000" dirty="0">
                <a:solidFill>
                  <a:schemeClr val="bg1"/>
                </a:solidFill>
              </a:rPr>
              <a:t>For men will be lovers of themselves, lovers of money, boasters, proud, blasphemers, disobedient to parents, unthankful, unholy, </a:t>
            </a:r>
            <a:r>
              <a:rPr lang="en-AU" sz="3000" baseline="30000" dirty="0">
                <a:solidFill>
                  <a:schemeClr val="bg1"/>
                </a:solidFill>
              </a:rPr>
              <a:t>3 </a:t>
            </a:r>
            <a:r>
              <a:rPr lang="en-AU" sz="3000" dirty="0">
                <a:solidFill>
                  <a:schemeClr val="bg1"/>
                </a:solidFill>
              </a:rPr>
              <a:t>unloving, unforgiving, slanderers, without self-control, brutal, despisers of good, </a:t>
            </a:r>
            <a:r>
              <a:rPr lang="en-AU" sz="3000" baseline="30000" dirty="0">
                <a:solidFill>
                  <a:schemeClr val="bg1"/>
                </a:solidFill>
              </a:rPr>
              <a:t>4 </a:t>
            </a:r>
            <a:r>
              <a:rPr lang="en-AU" sz="3000" dirty="0">
                <a:solidFill>
                  <a:schemeClr val="bg1"/>
                </a:solidFill>
              </a:rPr>
              <a:t>traitors, headstrong, haughty, lovers of pleasure rather than lovers of God, </a:t>
            </a:r>
            <a:r>
              <a:rPr lang="en-AU" sz="3000" baseline="30000" dirty="0">
                <a:solidFill>
                  <a:schemeClr val="bg1"/>
                </a:solidFill>
              </a:rPr>
              <a:t>5 </a:t>
            </a:r>
            <a:r>
              <a:rPr lang="en-AU" sz="3000" dirty="0">
                <a:solidFill>
                  <a:schemeClr val="bg1"/>
                </a:solidFill>
              </a:rPr>
              <a:t>having a form of godliness but denying its power. And from such people turn away!</a:t>
            </a:r>
          </a:p>
        </p:txBody>
      </p:sp>
    </p:spTree>
    <p:extLst>
      <p:ext uri="{BB962C8B-B14F-4D97-AF65-F5344CB8AC3E}">
        <p14:creationId xmlns:p14="http://schemas.microsoft.com/office/powerpoint/2010/main" val="3469750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F26668-E5EF-4908-85DA-D8DFA0B20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24"/>
            <a:ext cx="9144000" cy="612068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330EED-3BDF-4216-A49D-67DF1E412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bg1"/>
                </a:solidFill>
              </a:rPr>
              <a:t>2 Tim 3:1-9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4DC21-4F21-409D-82A1-9D09C44D0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20" y="934395"/>
            <a:ext cx="9144000" cy="5258756"/>
          </a:xfrm>
          <a:solidFill>
            <a:schemeClr val="tx1">
              <a:alpha val="2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3000" b="1" baseline="30000" dirty="0">
                <a:solidFill>
                  <a:schemeClr val="bg1"/>
                </a:solidFill>
              </a:rPr>
              <a:t>6 </a:t>
            </a:r>
            <a:r>
              <a:rPr lang="en-AU" sz="3000" dirty="0">
                <a:solidFill>
                  <a:schemeClr val="bg1"/>
                </a:solidFill>
              </a:rPr>
              <a:t>For of this sort are those who creep into households and make captives of gullible women loaded down with sins, led away by various lusts, </a:t>
            </a:r>
            <a:r>
              <a:rPr lang="en-AU" sz="3000" b="1" baseline="30000" dirty="0">
                <a:solidFill>
                  <a:schemeClr val="bg1"/>
                </a:solidFill>
              </a:rPr>
              <a:t>7 </a:t>
            </a:r>
            <a:r>
              <a:rPr lang="en-AU" sz="3000" dirty="0">
                <a:solidFill>
                  <a:schemeClr val="bg1"/>
                </a:solidFill>
              </a:rPr>
              <a:t>always learning and never able </a:t>
            </a:r>
            <a:br>
              <a:rPr lang="en-AU" sz="3000" dirty="0">
                <a:solidFill>
                  <a:schemeClr val="bg1"/>
                </a:solidFill>
              </a:rPr>
            </a:br>
            <a:r>
              <a:rPr lang="en-AU" sz="3000" dirty="0">
                <a:solidFill>
                  <a:schemeClr val="bg1"/>
                </a:solidFill>
              </a:rPr>
              <a:t>to come to the knowledge of the truth. </a:t>
            </a:r>
            <a:br>
              <a:rPr lang="en-AU" sz="3000" dirty="0">
                <a:solidFill>
                  <a:schemeClr val="bg1"/>
                </a:solidFill>
              </a:rPr>
            </a:br>
            <a:r>
              <a:rPr lang="en-AU" sz="3000" b="1" baseline="30000" dirty="0">
                <a:solidFill>
                  <a:schemeClr val="bg1"/>
                </a:solidFill>
              </a:rPr>
              <a:t>8 </a:t>
            </a:r>
            <a:r>
              <a:rPr lang="en-AU" sz="3000" dirty="0">
                <a:solidFill>
                  <a:schemeClr val="bg1"/>
                </a:solidFill>
              </a:rPr>
              <a:t>Now as </a:t>
            </a:r>
            <a:r>
              <a:rPr lang="en-AU" sz="3000" dirty="0" err="1">
                <a:solidFill>
                  <a:schemeClr val="bg1"/>
                </a:solidFill>
              </a:rPr>
              <a:t>Jannes</a:t>
            </a:r>
            <a:r>
              <a:rPr lang="en-AU" sz="3000" dirty="0">
                <a:solidFill>
                  <a:schemeClr val="bg1"/>
                </a:solidFill>
              </a:rPr>
              <a:t> and </a:t>
            </a:r>
            <a:r>
              <a:rPr lang="en-AU" sz="3000" dirty="0" err="1">
                <a:solidFill>
                  <a:schemeClr val="bg1"/>
                </a:solidFill>
              </a:rPr>
              <a:t>Jambres</a:t>
            </a:r>
            <a:r>
              <a:rPr lang="en-AU" sz="3000" dirty="0">
                <a:solidFill>
                  <a:schemeClr val="bg1"/>
                </a:solidFill>
              </a:rPr>
              <a:t> resisted Moses, so do these also resist the truth: men of corrupt minds, disapproved concerning the faith; </a:t>
            </a:r>
            <a:r>
              <a:rPr lang="en-AU" sz="3000" b="1" baseline="30000" dirty="0">
                <a:solidFill>
                  <a:schemeClr val="bg1"/>
                </a:solidFill>
              </a:rPr>
              <a:t>9 </a:t>
            </a:r>
            <a:r>
              <a:rPr lang="en-AU" sz="3000" dirty="0">
                <a:solidFill>
                  <a:schemeClr val="bg1"/>
                </a:solidFill>
              </a:rPr>
              <a:t>but they will progress no further, for their folly will be manifest to all, as theirs also was.</a:t>
            </a:r>
          </a:p>
        </p:txBody>
      </p:sp>
    </p:spTree>
    <p:extLst>
      <p:ext uri="{BB962C8B-B14F-4D97-AF65-F5344CB8AC3E}">
        <p14:creationId xmlns:p14="http://schemas.microsoft.com/office/powerpoint/2010/main" val="2899715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7030-8FC5-44B7-860A-40CCF548E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Perilous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7642F-80ED-4FD6-B3A5-B0D7D2C95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AU" dirty="0"/>
              <a:t>Strong’s </a:t>
            </a:r>
            <a:r>
              <a:rPr lang="en-AU" i="1" dirty="0"/>
              <a:t>G5467; </a:t>
            </a:r>
            <a:r>
              <a:rPr lang="en-AU" i="1" dirty="0" err="1"/>
              <a:t>chalepos</a:t>
            </a:r>
            <a:r>
              <a:rPr lang="en-AU" dirty="0"/>
              <a:t>:</a:t>
            </a:r>
            <a:br>
              <a:rPr lang="en-AU" dirty="0"/>
            </a:br>
            <a:r>
              <a:rPr lang="en-AU" b="1" i="1" dirty="0"/>
              <a:t>1) hard to do, to take, to approach</a:t>
            </a:r>
            <a:br>
              <a:rPr lang="en-AU" b="1" i="1" dirty="0"/>
            </a:br>
            <a:r>
              <a:rPr lang="en-AU" b="1" i="1" dirty="0"/>
              <a:t>2) hard to bear, troublesome, dangerous</a:t>
            </a:r>
            <a:br>
              <a:rPr lang="en-AU" b="1" i="1" dirty="0"/>
            </a:br>
            <a:r>
              <a:rPr lang="en-AU" b="1" i="1" dirty="0"/>
              <a:t>3) harsh, fierce, savage.</a:t>
            </a:r>
          </a:p>
          <a:p>
            <a:pPr>
              <a:lnSpc>
                <a:spcPct val="150000"/>
              </a:lnSpc>
            </a:pPr>
            <a:r>
              <a:rPr lang="en-AU" dirty="0"/>
              <a:t>Time of stress</a:t>
            </a:r>
            <a:br>
              <a:rPr lang="en-AU" b="1" i="1" dirty="0"/>
            </a:br>
            <a:endParaRPr lang="en-AU" dirty="0"/>
          </a:p>
          <a:p>
            <a:pPr marL="0" indent="0">
              <a:lnSpc>
                <a:spcPct val="150000"/>
              </a:lnSpc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27158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74AF-367F-42BD-A914-071F4B24B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ADC5AF-2E12-49E6-8BB2-461D8C1E63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6778"/>
            <a:ext cx="4143832" cy="68244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0ED04E-6197-48C7-96B4-456D86D3F1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011"/>
          <a:stretch/>
        </p:blipFill>
        <p:spPr>
          <a:xfrm>
            <a:off x="4143831" y="16776"/>
            <a:ext cx="5055796" cy="684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536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73C62-5167-4EFE-94CD-FADF477F1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34959C-3AFB-48A9-98F3-C8DF82ECC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001"/>
          <a:stretch/>
        </p:blipFill>
        <p:spPr>
          <a:xfrm>
            <a:off x="35496" y="16778"/>
            <a:ext cx="3610432" cy="68412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BD9537-7F4B-48E4-BC49-88B20AA3FB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828"/>
          <a:stretch/>
        </p:blipFill>
        <p:spPr>
          <a:xfrm>
            <a:off x="3663676" y="3387475"/>
            <a:ext cx="5516836" cy="34979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D5540A-C333-4CB5-AB64-059678C544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08" r="9485"/>
          <a:stretch/>
        </p:blipFill>
        <p:spPr>
          <a:xfrm>
            <a:off x="3681424" y="44624"/>
            <a:ext cx="5522260" cy="331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991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7322A-692F-4050-BF38-348BA45CC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 8:28 (Perilous “people”)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EE0CA-BD8F-4C62-AA09-E725B28E6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b="1" baseline="30000" dirty="0"/>
              <a:t>28 </a:t>
            </a:r>
            <a:r>
              <a:rPr lang="en-AU" dirty="0"/>
              <a:t>When He had come to the other side, to the country of the Gergesenes, there met Him two demon-possessed </a:t>
            </a:r>
            <a:r>
              <a:rPr lang="en-AU" i="1" dirty="0"/>
              <a:t>men,</a:t>
            </a:r>
            <a:r>
              <a:rPr lang="en-AU" dirty="0"/>
              <a:t> coming out of the tombs, </a:t>
            </a:r>
            <a:r>
              <a:rPr lang="en-AU" u="sng" dirty="0"/>
              <a:t>exceedingly fierce</a:t>
            </a:r>
            <a:r>
              <a:rPr lang="en-AU" dirty="0"/>
              <a:t>, so that no one could pass that way. </a:t>
            </a:r>
            <a:r>
              <a:rPr lang="en-AU" b="1" baseline="30000" dirty="0"/>
              <a:t>29 </a:t>
            </a:r>
            <a:r>
              <a:rPr lang="en-AU" dirty="0"/>
              <a:t>And suddenly they cried out, saying, “What have we to do with You, Jesus, You Son of God? Have You come here to torment us before the time?”</a:t>
            </a:r>
          </a:p>
        </p:txBody>
      </p:sp>
    </p:spTree>
    <p:extLst>
      <p:ext uri="{BB962C8B-B14F-4D97-AF65-F5344CB8AC3E}">
        <p14:creationId xmlns:p14="http://schemas.microsoft.com/office/powerpoint/2010/main" val="3127565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FE579-674C-4C42-B1C2-3547FBB68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 times of testing…</a:t>
            </a:r>
          </a:p>
        </p:txBody>
      </p:sp>
      <p:pic>
        <p:nvPicPr>
          <p:cNvPr id="1026" name="Picture 2" descr="Image result for faith love hope">
            <a:extLst>
              <a:ext uri="{FF2B5EF4-FFF2-40B4-BE49-F238E27FC236}">
                <a16:creationId xmlns:a16="http://schemas.microsoft.com/office/drawing/2014/main" id="{F22D4491-0ACF-42D8-A086-DACA405E77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5" y="1068207"/>
            <a:ext cx="4995713" cy="499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B65DD1-9115-49A8-9E7B-7E34C1AE743B}"/>
              </a:ext>
            </a:extLst>
          </p:cNvPr>
          <p:cNvSpPr txBox="1"/>
          <p:nvPr/>
        </p:nvSpPr>
        <p:spPr>
          <a:xfrm>
            <a:off x="5129403" y="848901"/>
            <a:ext cx="405110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b="1" dirty="0">
                <a:latin typeface="Century Gothic" panose="020B0502020202020204" pitchFamily="34" charset="0"/>
              </a:rPr>
              <a:t>1 The 1:3</a:t>
            </a:r>
          </a:p>
          <a:p>
            <a:r>
              <a:rPr lang="en-AU" sz="3600" b="1" dirty="0">
                <a:latin typeface="Century Gothic" panose="020B0502020202020204" pitchFamily="34" charset="0"/>
              </a:rPr>
              <a:t>Work of Faith</a:t>
            </a:r>
          </a:p>
          <a:p>
            <a:endParaRPr lang="en-AU" sz="3600" b="1" dirty="0">
              <a:latin typeface="Century Gothic" panose="020B0502020202020204" pitchFamily="34" charset="0"/>
            </a:endParaRPr>
          </a:p>
          <a:p>
            <a:endParaRPr lang="en-AU" sz="3600" b="1" dirty="0">
              <a:latin typeface="Century Gothic" panose="020B0502020202020204" pitchFamily="34" charset="0"/>
            </a:endParaRPr>
          </a:p>
          <a:p>
            <a:r>
              <a:rPr lang="en-AU" sz="3600" b="1" dirty="0" err="1">
                <a:latin typeface="Century Gothic" panose="020B0502020202020204" pitchFamily="34" charset="0"/>
              </a:rPr>
              <a:t>Labor</a:t>
            </a:r>
            <a:r>
              <a:rPr lang="en-AU" sz="3600" b="1" dirty="0">
                <a:latin typeface="Century Gothic" panose="020B0502020202020204" pitchFamily="34" charset="0"/>
              </a:rPr>
              <a:t> of Love</a:t>
            </a:r>
          </a:p>
          <a:p>
            <a:endParaRPr lang="en-AU" sz="3600" b="1" dirty="0">
              <a:latin typeface="Century Gothic" panose="020B0502020202020204" pitchFamily="34" charset="0"/>
            </a:endParaRPr>
          </a:p>
          <a:p>
            <a:endParaRPr lang="en-AU" sz="3600" b="1" dirty="0">
              <a:latin typeface="Century Gothic" panose="020B0502020202020204" pitchFamily="34" charset="0"/>
            </a:endParaRPr>
          </a:p>
          <a:p>
            <a:r>
              <a:rPr lang="en-AU" sz="3600" b="1" dirty="0">
                <a:latin typeface="Century Gothic" panose="020B0502020202020204" pitchFamily="34" charset="0"/>
              </a:rPr>
              <a:t>Patience of Hope</a:t>
            </a:r>
          </a:p>
        </p:txBody>
      </p:sp>
    </p:spTree>
    <p:extLst>
      <p:ext uri="{BB962C8B-B14F-4D97-AF65-F5344CB8AC3E}">
        <p14:creationId xmlns:p14="http://schemas.microsoft.com/office/powerpoint/2010/main" val="2610469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B2D0EEFE-3AB0-4EEE-B25B-A53DD18954F9}"/>
              </a:ext>
            </a:extLst>
          </p:cNvPr>
          <p:cNvSpPr/>
          <p:nvPr/>
        </p:nvSpPr>
        <p:spPr>
          <a:xfrm>
            <a:off x="2705212" y="1340768"/>
            <a:ext cx="3672408" cy="3168352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7200" b="1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</a:t>
            </a:r>
            <a:endParaRPr lang="en-AU" b="1" dirty="0">
              <a:solidFill>
                <a:schemeClr val="bg1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423605C-681D-4CCD-9B30-71EDC7D8D2CB}"/>
              </a:ext>
            </a:extLst>
          </p:cNvPr>
          <p:cNvSpPr/>
          <p:nvPr/>
        </p:nvSpPr>
        <p:spPr>
          <a:xfrm>
            <a:off x="3347864" y="332656"/>
            <a:ext cx="2304256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000" b="1" dirty="0"/>
              <a:t>FAITH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14DF88A-84BA-4FCB-9340-26ED362C8614}"/>
              </a:ext>
            </a:extLst>
          </p:cNvPr>
          <p:cNvSpPr/>
          <p:nvPr/>
        </p:nvSpPr>
        <p:spPr>
          <a:xfrm>
            <a:off x="1130936" y="3632020"/>
            <a:ext cx="2304256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000" b="1" dirty="0"/>
              <a:t>LOVE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82EF083-5DB1-4387-984C-06C3606663C3}"/>
              </a:ext>
            </a:extLst>
          </p:cNvPr>
          <p:cNvSpPr/>
          <p:nvPr/>
        </p:nvSpPr>
        <p:spPr>
          <a:xfrm>
            <a:off x="5580112" y="3674054"/>
            <a:ext cx="2304256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000" b="1" dirty="0"/>
              <a:t>HOPE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C04E2F-9515-48FF-B51E-742E5663355D}"/>
              </a:ext>
            </a:extLst>
          </p:cNvPr>
          <p:cNvSpPr/>
          <p:nvPr/>
        </p:nvSpPr>
        <p:spPr>
          <a:xfrm>
            <a:off x="2530894" y="5546132"/>
            <a:ext cx="39340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RIGHTEOUSNESS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A29902-3A96-43EC-8F2E-93FFC716BD46}"/>
              </a:ext>
            </a:extLst>
          </p:cNvPr>
          <p:cNvSpPr/>
          <p:nvPr/>
        </p:nvSpPr>
        <p:spPr>
          <a:xfrm>
            <a:off x="6555394" y="2276044"/>
            <a:ext cx="158479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F362FF-9A43-4A4D-B575-5B6F0F664FB9}"/>
              </a:ext>
            </a:extLst>
          </p:cNvPr>
          <p:cNvSpPr/>
          <p:nvPr/>
        </p:nvSpPr>
        <p:spPr>
          <a:xfrm>
            <a:off x="313872" y="2278613"/>
            <a:ext cx="241925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HOLINESS</a:t>
            </a:r>
          </a:p>
        </p:txBody>
      </p:sp>
    </p:spTree>
    <p:extLst>
      <p:ext uri="{BB962C8B-B14F-4D97-AF65-F5344CB8AC3E}">
        <p14:creationId xmlns:p14="http://schemas.microsoft.com/office/powerpoint/2010/main" val="1101461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9E74A-F609-4A37-89B3-4843E6206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A) Work of faith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B6434-867E-4ECD-BC9C-DFBD7A9FC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69515"/>
            <a:ext cx="8712968" cy="51677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dirty="0"/>
              <a:t>2 Tim 1:13-14</a:t>
            </a:r>
            <a:endParaRPr lang="en-AU" b="1" baseline="30000" dirty="0"/>
          </a:p>
          <a:p>
            <a:pPr marL="0" indent="0">
              <a:buNone/>
            </a:pPr>
            <a:r>
              <a:rPr lang="en-AU" b="1" baseline="30000" dirty="0"/>
              <a:t>13 </a:t>
            </a:r>
            <a:r>
              <a:rPr lang="en-AU" dirty="0"/>
              <a:t>Hold fast the pattern of sound words which you have heard from me, in </a:t>
            </a:r>
            <a:r>
              <a:rPr lang="en-AU" b="1" u="sng" dirty="0"/>
              <a:t>faith and love </a:t>
            </a:r>
            <a:r>
              <a:rPr lang="en-AU" dirty="0"/>
              <a:t>which are in Christ Jesus. </a:t>
            </a:r>
            <a:r>
              <a:rPr lang="en-AU" b="1" baseline="30000" dirty="0"/>
              <a:t>14 </a:t>
            </a:r>
            <a:r>
              <a:rPr lang="en-AU" dirty="0"/>
              <a:t>That good thing which was committed to you, keep by the Holy Spirit who dwells in us.</a:t>
            </a:r>
          </a:p>
          <a:p>
            <a:pPr marL="0" indent="0">
              <a:buNone/>
            </a:pPr>
            <a:endParaRPr lang="en-AU" sz="1700" dirty="0"/>
          </a:p>
          <a:p>
            <a:pPr marL="0" indent="0">
              <a:buNone/>
            </a:pPr>
            <a:r>
              <a:rPr lang="en-AU" dirty="0"/>
              <a:t>Jude 1- </a:t>
            </a:r>
            <a:r>
              <a:rPr lang="en-AU" baseline="30000" dirty="0"/>
              <a:t>20</a:t>
            </a:r>
            <a:r>
              <a:rPr lang="en-AU" dirty="0"/>
              <a:t>But you, beloved, building yourselves up on your most </a:t>
            </a:r>
            <a:r>
              <a:rPr lang="en-AU" b="1" u="sng" dirty="0"/>
              <a:t>holy faith</a:t>
            </a:r>
            <a:r>
              <a:rPr lang="en-AU" dirty="0"/>
              <a:t>, praying in the </a:t>
            </a:r>
            <a:r>
              <a:rPr lang="en-AU" b="1" u="sng" dirty="0"/>
              <a:t>Holy Spirit</a:t>
            </a:r>
            <a:r>
              <a:rPr lang="en-AU" dirty="0"/>
              <a:t>, </a:t>
            </a:r>
            <a:r>
              <a:rPr lang="en-AU" baseline="30000" dirty="0"/>
              <a:t>21</a:t>
            </a:r>
            <a:r>
              <a:rPr lang="en-AU" dirty="0"/>
              <a:t>keep yourselves in the </a:t>
            </a:r>
            <a:r>
              <a:rPr lang="en-AU" b="1" u="sng" dirty="0"/>
              <a:t>love of God</a:t>
            </a:r>
            <a:r>
              <a:rPr lang="en-AU" dirty="0"/>
              <a:t>, looking for the mercy of our Lord Jesus Christ unto eternal life.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E340FB-19CB-4C70-BD78-92F1329920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083"/>
          <a:stretch/>
        </p:blipFill>
        <p:spPr>
          <a:xfrm>
            <a:off x="6425505" y="133577"/>
            <a:ext cx="2466975" cy="14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124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CBDDF-1937-4540-AA3C-0E3DCD4D7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Tim 4:13-16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A2DA0-F5F0-4756-AD49-B81E3A079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52565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dirty="0"/>
              <a:t>Give attention to </a:t>
            </a:r>
            <a:br>
              <a:rPr lang="en-AU" dirty="0"/>
            </a:br>
            <a:r>
              <a:rPr lang="en-AU" dirty="0"/>
              <a:t>- reading, </a:t>
            </a:r>
            <a:br>
              <a:rPr lang="en-AU" dirty="0"/>
            </a:br>
            <a:r>
              <a:rPr lang="en-AU" dirty="0"/>
              <a:t>- exhortation, </a:t>
            </a:r>
            <a:br>
              <a:rPr lang="en-AU" dirty="0"/>
            </a:br>
            <a:r>
              <a:rPr lang="en-AU" dirty="0"/>
              <a:t>- doctrine. </a:t>
            </a:r>
            <a:br>
              <a:rPr lang="en-AU" dirty="0"/>
            </a:br>
            <a:r>
              <a:rPr lang="en-AU" dirty="0"/>
              <a:t>- Do not neglect </a:t>
            </a:r>
            <a:r>
              <a:rPr lang="en-AU" b="1" u="sng" dirty="0"/>
              <a:t>THE GIFT</a:t>
            </a:r>
            <a:r>
              <a:rPr lang="en-AU" dirty="0"/>
              <a:t> </a:t>
            </a:r>
            <a:br>
              <a:rPr lang="en-AU" dirty="0"/>
            </a:br>
            <a:r>
              <a:rPr lang="en-AU" dirty="0"/>
              <a:t>In doing this you will save both yourself and those who hear you.</a:t>
            </a:r>
          </a:p>
          <a:p>
            <a:pPr marL="0" indent="0">
              <a:buNone/>
            </a:pPr>
            <a:endParaRPr lang="en-AU" sz="1300" dirty="0"/>
          </a:p>
          <a:p>
            <a:pPr marL="0" indent="0">
              <a:buNone/>
            </a:pPr>
            <a:r>
              <a:rPr lang="en-AU" dirty="0"/>
              <a:t>2 Tim 1:</a:t>
            </a:r>
            <a:r>
              <a:rPr lang="en-AU" baseline="30000" dirty="0"/>
              <a:t>6 </a:t>
            </a:r>
            <a:r>
              <a:rPr lang="en-AU" dirty="0"/>
              <a:t>Therefore I remind you to stir up the </a:t>
            </a:r>
            <a:r>
              <a:rPr lang="en-AU" b="1" u="sng" dirty="0"/>
              <a:t>gift of God </a:t>
            </a:r>
            <a:r>
              <a:rPr lang="en-AU" dirty="0"/>
              <a:t>which is in you through the laying on of my hands. </a:t>
            </a:r>
            <a:r>
              <a:rPr lang="en-AU" b="1" baseline="30000" dirty="0"/>
              <a:t>7 </a:t>
            </a:r>
            <a:r>
              <a:rPr lang="en-AU" dirty="0"/>
              <a:t>For God has not given us a spirit of fear, but of power and of love and of a sound mind.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71F4C3-1CBB-418A-910B-9C2F681F9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739" y="146149"/>
            <a:ext cx="4409750" cy="184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47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CBDDF-1937-4540-AA3C-0E3DCD4D7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B) Labour of love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A2DA0-F5F0-4756-AD49-B81E3A079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1 Tim 1:5</a:t>
            </a:r>
          </a:p>
          <a:p>
            <a:r>
              <a:rPr lang="en-AU" dirty="0"/>
              <a:t>Love from a pure heart</a:t>
            </a:r>
          </a:p>
          <a:p>
            <a:r>
              <a:rPr lang="en-AU" dirty="0"/>
              <a:t>Love from a good conscience</a:t>
            </a:r>
          </a:p>
          <a:p>
            <a:r>
              <a:rPr lang="en-AU" dirty="0"/>
              <a:t>Love from sincere faith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921CF7-F1E0-442C-BE8B-0949749620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00" b="11801"/>
          <a:stretch/>
        </p:blipFill>
        <p:spPr>
          <a:xfrm>
            <a:off x="5425075" y="44624"/>
            <a:ext cx="3682999" cy="23042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33895-94FD-4029-873C-8D145C015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3635329"/>
            <a:ext cx="4211961" cy="32408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75F125-20D6-49F8-9C24-9242E23C64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45024"/>
            <a:ext cx="4932040" cy="324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8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8C676-BD20-465B-86F7-A717ECE9C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C) Patience of Hope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6457B9-E756-4FCC-A434-61729F2DCB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78873" y="2132856"/>
            <a:ext cx="3744416" cy="37444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752F16-7DED-407B-BE79-6F4974929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873" y="63948"/>
            <a:ext cx="3744416" cy="19248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FE6DD6-DA57-4F4A-A6A4-19777E4E166A}"/>
              </a:ext>
            </a:extLst>
          </p:cNvPr>
          <p:cNvSpPr/>
          <p:nvPr/>
        </p:nvSpPr>
        <p:spPr>
          <a:xfrm>
            <a:off x="179512" y="1122279"/>
            <a:ext cx="49685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b="1" dirty="0">
                <a:solidFill>
                  <a:srgbClr val="000000"/>
                </a:solidFill>
                <a:latin typeface="Arial" panose="020B0604020202020204" pitchFamily="34" charset="0"/>
              </a:rPr>
              <a:t>2 Tim 2 &amp; 2 Tim 4:1-5</a:t>
            </a:r>
            <a:br>
              <a:rPr lang="en-AU" sz="2800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AU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en-AU" sz="2800" b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AU" sz="2800" dirty="0">
                <a:solidFill>
                  <a:srgbClr val="000000"/>
                </a:solidFill>
                <a:latin typeface="Helvetica Neue"/>
              </a:rPr>
              <a:t>You therefore, my son, be </a:t>
            </a:r>
            <a:br>
              <a:rPr lang="en-AU" sz="2800" dirty="0">
                <a:solidFill>
                  <a:srgbClr val="000000"/>
                </a:solidFill>
                <a:latin typeface="Helvetica Neue"/>
              </a:rPr>
            </a:br>
            <a:r>
              <a:rPr lang="en-AU" sz="2800" dirty="0">
                <a:solidFill>
                  <a:srgbClr val="000000"/>
                </a:solidFill>
                <a:latin typeface="Helvetica Neue"/>
              </a:rPr>
              <a:t>strong in the grace that is in </a:t>
            </a:r>
            <a:br>
              <a:rPr lang="en-AU" sz="2800" dirty="0">
                <a:solidFill>
                  <a:srgbClr val="000000"/>
                </a:solidFill>
                <a:latin typeface="Helvetica Neue"/>
              </a:rPr>
            </a:br>
            <a:r>
              <a:rPr lang="en-AU" sz="2800" dirty="0">
                <a:solidFill>
                  <a:srgbClr val="000000"/>
                </a:solidFill>
                <a:latin typeface="Helvetica Neue"/>
              </a:rPr>
              <a:t>Christ Jesus. </a:t>
            </a:r>
            <a:r>
              <a:rPr lang="en-AU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2 </a:t>
            </a:r>
            <a:r>
              <a:rPr lang="en-AU" sz="2800" dirty="0">
                <a:solidFill>
                  <a:srgbClr val="000000"/>
                </a:solidFill>
                <a:latin typeface="Helvetica Neue"/>
              </a:rPr>
              <a:t>And the things that you have heard from me among many witnesses, </a:t>
            </a:r>
            <a:br>
              <a:rPr lang="en-AU" sz="2800" dirty="0">
                <a:solidFill>
                  <a:srgbClr val="000000"/>
                </a:solidFill>
                <a:latin typeface="Helvetica Neue"/>
              </a:rPr>
            </a:br>
            <a:r>
              <a:rPr lang="en-AU" sz="2800" dirty="0">
                <a:solidFill>
                  <a:srgbClr val="000000"/>
                </a:solidFill>
                <a:latin typeface="Helvetica Neue"/>
              </a:rPr>
              <a:t>commit these to faithful men who will be able to teach </a:t>
            </a:r>
            <a:br>
              <a:rPr lang="en-AU" sz="2800" dirty="0">
                <a:solidFill>
                  <a:srgbClr val="000000"/>
                </a:solidFill>
                <a:latin typeface="Helvetica Neue"/>
              </a:rPr>
            </a:br>
            <a:r>
              <a:rPr lang="en-AU" sz="2800" dirty="0">
                <a:solidFill>
                  <a:srgbClr val="000000"/>
                </a:solidFill>
                <a:latin typeface="Helvetica Neue"/>
              </a:rPr>
              <a:t>others also. </a:t>
            </a:r>
            <a:r>
              <a:rPr lang="en-AU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3 </a:t>
            </a:r>
            <a:r>
              <a:rPr lang="en-AU" sz="2800" dirty="0">
                <a:solidFill>
                  <a:srgbClr val="000000"/>
                </a:solidFill>
                <a:latin typeface="Helvetica Neue"/>
              </a:rPr>
              <a:t>You therefore </a:t>
            </a:r>
            <a:br>
              <a:rPr lang="en-AU" sz="2800" dirty="0">
                <a:solidFill>
                  <a:srgbClr val="000000"/>
                </a:solidFill>
                <a:latin typeface="Helvetica Neue"/>
              </a:rPr>
            </a:br>
            <a:r>
              <a:rPr lang="en-AU" sz="2800" dirty="0">
                <a:solidFill>
                  <a:srgbClr val="000000"/>
                </a:solidFill>
                <a:latin typeface="Helvetica Neue"/>
              </a:rPr>
              <a:t>must endure hardship as a </a:t>
            </a:r>
            <a:br>
              <a:rPr lang="en-AU" sz="2800" dirty="0">
                <a:solidFill>
                  <a:srgbClr val="000000"/>
                </a:solidFill>
                <a:latin typeface="Helvetica Neue"/>
              </a:rPr>
            </a:br>
            <a:r>
              <a:rPr lang="en-AU" sz="2800" dirty="0">
                <a:solidFill>
                  <a:srgbClr val="000000"/>
                </a:solidFill>
                <a:latin typeface="Helvetica Neue"/>
              </a:rPr>
              <a:t>good soldier of Jesus Christ.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422089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FE0D4-D5F4-4970-A07F-B7B85D3F1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Tim 2:11-13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08029-E28E-4D2E-8BFE-32925FA67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11 </a:t>
            </a:r>
            <a:r>
              <a:rPr lang="en-AU" i="1" dirty="0"/>
              <a:t>This is</a:t>
            </a:r>
            <a:r>
              <a:rPr lang="en-AU" dirty="0"/>
              <a:t> a faithful saying:</a:t>
            </a:r>
          </a:p>
          <a:p>
            <a:pPr marL="0" indent="0">
              <a:buNone/>
            </a:pPr>
            <a:r>
              <a:rPr lang="en-AU" dirty="0"/>
              <a:t>For if we died with </a:t>
            </a:r>
            <a:r>
              <a:rPr lang="en-AU" i="1" dirty="0"/>
              <a:t>Him,</a:t>
            </a:r>
            <a:br>
              <a:rPr lang="en-AU" dirty="0"/>
            </a:br>
            <a:r>
              <a:rPr lang="en-AU" dirty="0"/>
              <a:t>We shall also live with </a:t>
            </a:r>
            <a:r>
              <a:rPr lang="en-AU" i="1" dirty="0"/>
              <a:t>Him.</a:t>
            </a:r>
            <a:br>
              <a:rPr lang="en-AU" dirty="0"/>
            </a:br>
            <a:r>
              <a:rPr lang="en-AU" b="1" baseline="30000" dirty="0"/>
              <a:t>12 </a:t>
            </a:r>
            <a:r>
              <a:rPr lang="en-AU" dirty="0"/>
              <a:t>If we endure,</a:t>
            </a:r>
            <a:br>
              <a:rPr lang="en-AU" dirty="0"/>
            </a:br>
            <a:r>
              <a:rPr lang="en-AU" dirty="0"/>
              <a:t>We shall also reign with </a:t>
            </a:r>
            <a:r>
              <a:rPr lang="en-AU" i="1" dirty="0"/>
              <a:t>Him.</a:t>
            </a:r>
            <a:br>
              <a:rPr lang="en-AU" dirty="0"/>
            </a:br>
            <a:r>
              <a:rPr lang="en-AU" dirty="0"/>
              <a:t>If we deny </a:t>
            </a:r>
            <a:r>
              <a:rPr lang="en-AU" i="1" dirty="0"/>
              <a:t>Him,</a:t>
            </a:r>
            <a:br>
              <a:rPr lang="en-AU" dirty="0"/>
            </a:br>
            <a:r>
              <a:rPr lang="en-AU" dirty="0"/>
              <a:t>He also will deny us.</a:t>
            </a:r>
            <a:br>
              <a:rPr lang="en-AU" dirty="0"/>
            </a:br>
            <a:r>
              <a:rPr lang="en-AU" b="1" baseline="30000" dirty="0"/>
              <a:t>13 </a:t>
            </a:r>
            <a:r>
              <a:rPr lang="en-AU" dirty="0"/>
              <a:t>If we are faithless,</a:t>
            </a:r>
            <a:br>
              <a:rPr lang="en-AU" dirty="0"/>
            </a:br>
            <a:r>
              <a:rPr lang="en-AU" dirty="0"/>
              <a:t>He remains faithful;</a:t>
            </a:r>
            <a:br>
              <a:rPr lang="en-AU" dirty="0"/>
            </a:br>
            <a:r>
              <a:rPr lang="en-AU" dirty="0"/>
              <a:t>He cannot deny Himself.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20556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BCF61-BDD4-498C-8A8F-B02EB785C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C1B6F-F8D8-42A9-B7B0-961CB5055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/>
          </a:bodyPr>
          <a:lstStyle/>
          <a:p>
            <a:r>
              <a:rPr lang="en-AU" dirty="0"/>
              <a:t>In the last days, there will be perilous times (times of testing).</a:t>
            </a:r>
          </a:p>
          <a:p>
            <a:r>
              <a:rPr lang="en-AU" dirty="0"/>
              <a:t>Our foundation </a:t>
            </a:r>
            <a:r>
              <a:rPr lang="en-AU" dirty="0">
                <a:sym typeface="Wingdings" panose="05000000000000000000" pitchFamily="2" charset="2"/>
              </a:rPr>
              <a:t> Faith, Love &amp; Hope</a:t>
            </a:r>
          </a:p>
          <a:p>
            <a:r>
              <a:rPr lang="en-AU" dirty="0">
                <a:sym typeface="Wingdings" panose="05000000000000000000" pitchFamily="2" charset="2"/>
              </a:rPr>
              <a:t>Gal 5:22-23 - But the fruit of the Spirit is love, joy, peace, longsuffering, kindness, goodness, faithfulness, gentleness, self-control.</a:t>
            </a:r>
          </a:p>
          <a:p>
            <a:r>
              <a:rPr lang="en-AU" dirty="0">
                <a:sym typeface="Wingdings" panose="05000000000000000000" pitchFamily="2" charset="2"/>
              </a:rPr>
              <a:t>We have a great God who has prepared a great destiny for us!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64101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8557</TotalTime>
  <Words>234</Words>
  <Application>Microsoft Office PowerPoint</Application>
  <PresentationFormat>On-screen Show (4:3)</PresentationFormat>
  <Paragraphs>71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Helvetica Neue</vt:lpstr>
      <vt:lpstr>맑은 고딕</vt:lpstr>
      <vt:lpstr>Arial</vt:lpstr>
      <vt:lpstr>Arial Rounded MT Bold</vt:lpstr>
      <vt:lpstr>Calibri</vt:lpstr>
      <vt:lpstr>Century Gothic</vt:lpstr>
      <vt:lpstr>Comic Sans MS</vt:lpstr>
      <vt:lpstr>Wingdings</vt:lpstr>
      <vt:lpstr>Office Theme</vt:lpstr>
      <vt:lpstr>Sons of God:  In times of testing</vt:lpstr>
      <vt:lpstr>Previous messages…</vt:lpstr>
      <vt:lpstr>2 Tim 3:1-9</vt:lpstr>
      <vt:lpstr>2 Tim 3:1-9</vt:lpstr>
      <vt:lpstr>Perilous times</vt:lpstr>
      <vt:lpstr>PowerPoint Presentation</vt:lpstr>
      <vt:lpstr>PowerPoint Presentation</vt:lpstr>
      <vt:lpstr>Matt 8:28 (Perilous “people”)</vt:lpstr>
      <vt:lpstr>In times of testing…</vt:lpstr>
      <vt:lpstr>PowerPoint Presentation</vt:lpstr>
      <vt:lpstr>A) Work of faith </vt:lpstr>
      <vt:lpstr>1 Tim 4:13-16</vt:lpstr>
      <vt:lpstr>B) Labour of love</vt:lpstr>
      <vt:lpstr>C) Patience of Hope</vt:lpstr>
      <vt:lpstr>2 Tim 2:11-13</vt:lpstr>
      <vt:lpstr>Conclusion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152</cp:revision>
  <cp:lastPrinted>2016-05-21T23:01:06Z</cp:lastPrinted>
  <dcterms:created xsi:type="dcterms:W3CDTF">2014-04-01T16:35:38Z</dcterms:created>
  <dcterms:modified xsi:type="dcterms:W3CDTF">2018-10-14T03:21:50Z</dcterms:modified>
</cp:coreProperties>
</file>